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8523"/>
    <a:srgbClr val="94544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BDB1C-6CC2-4E5F-8653-BFEB6D640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D2812-3F67-4ED8-BC1A-B0E87E355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41282-E7F0-4606-877F-A2793BE54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70BD9-3D91-42CA-BE8C-18D54FDE4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D5631-A155-41E0-9C44-A57608A40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1354D-D728-42C3-B725-6E56466F8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F29F5-4D7C-4E40-A491-E9D7EFE9F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05DC4-E2C9-4244-94B7-47ACA9DCA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42D91-877E-4A15-B59A-50DC173FC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90646-31DF-45FC-B0D6-609AD3634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B69FF-F88F-43FA-9666-1E844445F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A382DE6-E348-496F-96A2-AB0C8FF8B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BVL_Metro_Relocation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533400"/>
            <a:ext cx="50292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0" y="3581400"/>
            <a:ext cx="7772400" cy="121285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A085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From the Front Lines</a:t>
            </a:r>
            <a:endParaRPr lang="en-US" sz="4800" b="1" dirty="0">
              <a:solidFill>
                <a:srgbClr val="A085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75565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John McGowan - Facilitator 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A085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Presenters</a:t>
            </a:r>
            <a:endParaRPr lang="en-US" sz="4800" b="1" dirty="0">
              <a:solidFill>
                <a:srgbClr val="A085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Tahoma" pitchFamily="34" charset="0"/>
              </a:rPr>
              <a:t>John McGowan</a:t>
            </a:r>
          </a:p>
          <a:p>
            <a:pPr lvl="1" eaLnBrk="1" hangingPunct="1"/>
            <a:r>
              <a:rPr lang="en-US" sz="1600" smtClean="0">
                <a:latin typeface="Tahoma" pitchFamily="34" charset="0"/>
              </a:rPr>
              <a:t>Attorney - LCM Relo Solutions</a:t>
            </a:r>
          </a:p>
          <a:p>
            <a:pPr eaLnBrk="1" hangingPunct="1"/>
            <a:endParaRPr lang="en-US" sz="2000" smtClean="0">
              <a:latin typeface="Tahoma" pitchFamily="34" charset="0"/>
            </a:endParaRPr>
          </a:p>
          <a:p>
            <a:pPr eaLnBrk="1" hangingPunct="1"/>
            <a:r>
              <a:rPr lang="en-US" sz="2000" smtClean="0">
                <a:latin typeface="Tahoma" pitchFamily="34" charset="0"/>
              </a:rPr>
              <a:t>Robin Haddad</a:t>
            </a:r>
          </a:p>
          <a:p>
            <a:pPr lvl="1" eaLnBrk="1" hangingPunct="1"/>
            <a:r>
              <a:rPr lang="en-US" sz="1600" smtClean="0">
                <a:latin typeface="Tahoma" pitchFamily="34" charset="0"/>
              </a:rPr>
              <a:t>Senior Client Services Manager - Cartus</a:t>
            </a:r>
          </a:p>
          <a:p>
            <a:pPr eaLnBrk="1" hangingPunct="1"/>
            <a:endParaRPr lang="en-US" sz="2000" smtClean="0">
              <a:latin typeface="Tahoma" pitchFamily="34" charset="0"/>
            </a:endParaRPr>
          </a:p>
          <a:p>
            <a:pPr eaLnBrk="1" hangingPunct="1"/>
            <a:r>
              <a:rPr lang="en-US" sz="2000" smtClean="0">
                <a:latin typeface="Tahoma" pitchFamily="34" charset="0"/>
              </a:rPr>
              <a:t>Lois Johnson</a:t>
            </a:r>
          </a:p>
          <a:p>
            <a:pPr lvl="1" eaLnBrk="1" hangingPunct="1"/>
            <a:r>
              <a:rPr lang="en-US" sz="1600" smtClean="0">
                <a:latin typeface="Tahoma" pitchFamily="34" charset="0"/>
              </a:rPr>
              <a:t>Director – ADP Real Estate Assistance Program</a:t>
            </a:r>
          </a:p>
          <a:p>
            <a:pPr eaLnBrk="1" hangingPunct="1"/>
            <a:endParaRPr lang="en-US" sz="2000" smtClean="0">
              <a:latin typeface="Tahoma" pitchFamily="34" charset="0"/>
            </a:endParaRPr>
          </a:p>
          <a:p>
            <a:pPr eaLnBrk="1" hangingPunct="1"/>
            <a:r>
              <a:rPr lang="en-US" sz="2000" smtClean="0">
                <a:latin typeface="Tahoma" pitchFamily="34" charset="0"/>
              </a:rPr>
              <a:t>Mark Vento</a:t>
            </a:r>
          </a:p>
          <a:p>
            <a:pPr lvl="1" eaLnBrk="1" hangingPunct="1"/>
            <a:r>
              <a:rPr lang="en-US" sz="1600" smtClean="0">
                <a:latin typeface="Tahoma" pitchFamily="34" charset="0"/>
              </a:rPr>
              <a:t>Senior Mortgage Loan Officer – Bank of America Home Loans</a:t>
            </a:r>
          </a:p>
          <a:p>
            <a:pPr lvl="1" eaLnBrk="1" hangingPunct="1"/>
            <a:endParaRPr lang="en-US" sz="1600" smtClean="0">
              <a:latin typeface="Tahoma" pitchFamily="34" charset="0"/>
            </a:endParaRPr>
          </a:p>
          <a:p>
            <a:pPr lvl="1" eaLnBrk="1" hangingPunct="1"/>
            <a:endParaRPr lang="en-US" sz="1600" smtClean="0">
              <a:latin typeface="Tahoma" pitchFamily="34" charset="0"/>
            </a:endParaRPr>
          </a:p>
          <a:p>
            <a:pPr eaLnBrk="1" hangingPunct="1"/>
            <a:endParaRPr lang="en-US" sz="2000" smtClean="0">
              <a:latin typeface="Tahoma" pitchFamily="34" charset="0"/>
            </a:endParaRPr>
          </a:p>
          <a:p>
            <a:pPr eaLnBrk="1" hangingPunct="1"/>
            <a:endParaRPr lang="en-US" sz="2000" smtClean="0">
              <a:latin typeface="Tahoma" pitchFamily="34" charset="0"/>
            </a:endParaRPr>
          </a:p>
        </p:txBody>
      </p:sp>
      <p:pic>
        <p:nvPicPr>
          <p:cNvPr id="14339" name="Picture 5" descr="BVL_Metro_Relocation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5715000"/>
            <a:ext cx="23590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A085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Robin Haddad</a:t>
            </a:r>
            <a:endParaRPr lang="en-US" sz="4800" b="1" dirty="0">
              <a:solidFill>
                <a:srgbClr val="A085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536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962400"/>
          </a:xfrm>
        </p:spPr>
        <p:txBody>
          <a:bodyPr/>
          <a:lstStyle/>
          <a:p>
            <a:pPr eaLnBrk="1" hangingPunct="1"/>
            <a:r>
              <a:rPr lang="en-US" sz="2000" smtClean="0"/>
              <a:t>Creative Counseling - it’s how you say it and the empathy that you show that matters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Today’s Benefits - advising the client on how to assist the transferee in difficult times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Approvals and Exceptions - what the transferees believe they need 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Transferee issues - setting expectations, resolving complaints, re-setting expectations</a:t>
            </a:r>
          </a:p>
          <a:p>
            <a:pPr lvl="1" eaLnBrk="1" hangingPunct="1"/>
            <a:endParaRPr lang="en-US" sz="1600" smtClean="0">
              <a:latin typeface="Tahoma" pitchFamily="34" charset="0"/>
            </a:endParaRPr>
          </a:p>
          <a:p>
            <a:pPr lvl="1" eaLnBrk="1" hangingPunct="1"/>
            <a:endParaRPr lang="en-US" sz="1600" smtClean="0">
              <a:latin typeface="Tahoma" pitchFamily="34" charset="0"/>
            </a:endParaRPr>
          </a:p>
          <a:p>
            <a:pPr eaLnBrk="1" hangingPunct="1"/>
            <a:endParaRPr lang="en-US" sz="2000" smtClean="0">
              <a:latin typeface="Tahoma" pitchFamily="34" charset="0"/>
            </a:endParaRPr>
          </a:p>
          <a:p>
            <a:pPr eaLnBrk="1" hangingPunct="1"/>
            <a:endParaRPr lang="en-US" sz="2000" smtClean="0">
              <a:latin typeface="Tahoma" pitchFamily="34" charset="0"/>
            </a:endParaRPr>
          </a:p>
        </p:txBody>
      </p:sp>
      <p:pic>
        <p:nvPicPr>
          <p:cNvPr id="15363" name="Picture 5" descr="BVL_Metro_Relocation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5715000"/>
            <a:ext cx="23590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A085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Lois Johnson</a:t>
            </a:r>
            <a:endParaRPr lang="en-US" sz="4800" b="1" dirty="0">
              <a:solidFill>
                <a:srgbClr val="A085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63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3962400"/>
          </a:xfrm>
        </p:spPr>
        <p:txBody>
          <a:bodyPr/>
          <a:lstStyle/>
          <a:p>
            <a:pPr eaLnBrk="1" hangingPunct="1"/>
            <a:r>
              <a:rPr lang="en-US" sz="2000" smtClean="0"/>
              <a:t>Added Value Benefit for Personal Real Estate Transactions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Home Sale Challenges for Employees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/>
            <a:r>
              <a:rPr lang="en-US" sz="2000" smtClean="0"/>
              <a:t>Home Finding Assistance – What the Employee Really Needs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Setting the Stage for the Preferred Lender Process</a:t>
            </a:r>
          </a:p>
          <a:p>
            <a:pPr eaLnBrk="1" hangingPunct="1"/>
            <a:endParaRPr lang="en-US" sz="2000" smtClean="0"/>
          </a:p>
          <a:p>
            <a:pPr lvl="1" eaLnBrk="1" hangingPunct="1"/>
            <a:endParaRPr lang="en-US" sz="1600" smtClean="0">
              <a:latin typeface="Tahoma" pitchFamily="34" charset="0"/>
            </a:endParaRPr>
          </a:p>
          <a:p>
            <a:pPr lvl="1" eaLnBrk="1" hangingPunct="1"/>
            <a:endParaRPr lang="en-US" sz="1600" smtClean="0">
              <a:latin typeface="Tahoma" pitchFamily="34" charset="0"/>
            </a:endParaRPr>
          </a:p>
          <a:p>
            <a:pPr eaLnBrk="1" hangingPunct="1"/>
            <a:endParaRPr lang="en-US" sz="2000" smtClean="0">
              <a:latin typeface="Tahoma" pitchFamily="34" charset="0"/>
            </a:endParaRPr>
          </a:p>
          <a:p>
            <a:pPr eaLnBrk="1" hangingPunct="1"/>
            <a:endParaRPr lang="en-US" sz="2000" smtClean="0">
              <a:latin typeface="Tahoma" pitchFamily="34" charset="0"/>
            </a:endParaRPr>
          </a:p>
        </p:txBody>
      </p:sp>
      <p:pic>
        <p:nvPicPr>
          <p:cNvPr id="16387" name="Picture 5" descr="BVL_Metro_Relocation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5715000"/>
            <a:ext cx="23590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A085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Mark Vento </a:t>
            </a:r>
            <a:endParaRPr lang="en-US" sz="4800" b="1" dirty="0">
              <a:solidFill>
                <a:srgbClr val="A085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741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962400"/>
          </a:xfrm>
        </p:spPr>
        <p:txBody>
          <a:bodyPr/>
          <a:lstStyle/>
          <a:p>
            <a:pPr eaLnBrk="1" hangingPunct="1"/>
            <a:r>
              <a:rPr lang="en-US" sz="2000" smtClean="0"/>
              <a:t>Preparing the Transferee for Processing in 2010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Helping Transferees Understand Loan Documentation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The Buyout Process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Closing Time Lines and Issues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What the Transferee Needs to Know About Privacy Laws</a:t>
            </a:r>
          </a:p>
          <a:p>
            <a:pPr lvl="1" eaLnBrk="1" hangingPunct="1"/>
            <a:endParaRPr lang="en-US" sz="1600" smtClean="0">
              <a:latin typeface="Tahoma" pitchFamily="34" charset="0"/>
            </a:endParaRPr>
          </a:p>
          <a:p>
            <a:pPr lvl="1" eaLnBrk="1" hangingPunct="1"/>
            <a:endParaRPr lang="en-US" sz="1600" smtClean="0">
              <a:latin typeface="Tahoma" pitchFamily="34" charset="0"/>
            </a:endParaRPr>
          </a:p>
          <a:p>
            <a:pPr eaLnBrk="1" hangingPunct="1"/>
            <a:endParaRPr lang="en-US" sz="2000" smtClean="0">
              <a:latin typeface="Tahoma" pitchFamily="34" charset="0"/>
            </a:endParaRPr>
          </a:p>
          <a:p>
            <a:pPr eaLnBrk="1" hangingPunct="1"/>
            <a:endParaRPr lang="en-US" sz="2000" smtClean="0">
              <a:latin typeface="Tahoma" pitchFamily="34" charset="0"/>
            </a:endParaRPr>
          </a:p>
        </p:txBody>
      </p:sp>
      <p:pic>
        <p:nvPicPr>
          <p:cNvPr id="17411" name="Picture 5" descr="BVL_Metro_Relocation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5715000"/>
            <a:ext cx="23590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z="8000" smtClean="0"/>
              <a:t>				 Q&amp;A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">
      <a:dk1>
        <a:srgbClr val="000000"/>
      </a:dk1>
      <a:lt1>
        <a:srgbClr val="FFFFFF"/>
      </a:lt1>
      <a:dk2>
        <a:srgbClr val="6F8331"/>
      </a:dk2>
      <a:lt2>
        <a:srgbClr val="945440"/>
      </a:lt2>
      <a:accent1>
        <a:srgbClr val="695462"/>
      </a:accent1>
      <a:accent2>
        <a:srgbClr val="695462"/>
      </a:accent2>
      <a:accent3>
        <a:srgbClr val="FFFFFF"/>
      </a:accent3>
      <a:accent4>
        <a:srgbClr val="000000"/>
      </a:accent4>
      <a:accent5>
        <a:srgbClr val="B9B3B7"/>
      </a:accent5>
      <a:accent6>
        <a:srgbClr val="5E4B58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FF6600"/>
        </a:dk2>
        <a:lt2>
          <a:srgbClr val="CC99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0">
        <a:dk1>
          <a:srgbClr val="000000"/>
        </a:dk1>
        <a:lt1>
          <a:srgbClr val="FFFFFF"/>
        </a:lt1>
        <a:dk2>
          <a:srgbClr val="990000"/>
        </a:dk2>
        <a:lt2>
          <a:srgbClr val="8000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1">
        <a:dk1>
          <a:srgbClr val="000000"/>
        </a:dk1>
        <a:lt1>
          <a:srgbClr val="FFFFFF"/>
        </a:lt1>
        <a:dk2>
          <a:srgbClr val="480000"/>
        </a:dk2>
        <a:lt2>
          <a:srgbClr val="8000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2">
        <a:dk1>
          <a:srgbClr val="000000"/>
        </a:dk1>
        <a:lt1>
          <a:srgbClr val="FFFFFF"/>
        </a:lt1>
        <a:dk2>
          <a:srgbClr val="480000"/>
        </a:dk2>
        <a:lt2>
          <a:srgbClr val="800000"/>
        </a:lt2>
        <a:accent1>
          <a:srgbClr val="CC99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3">
        <a:dk1>
          <a:srgbClr val="000000"/>
        </a:dk1>
        <a:lt1>
          <a:srgbClr val="FFFFFF"/>
        </a:lt1>
        <a:dk2>
          <a:srgbClr val="003300"/>
        </a:dk2>
        <a:lt2>
          <a:srgbClr val="336600"/>
        </a:lt2>
        <a:accent1>
          <a:srgbClr val="CC99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4">
        <a:dk1>
          <a:srgbClr val="000000"/>
        </a:dk1>
        <a:lt1>
          <a:srgbClr val="FFFFFF"/>
        </a:lt1>
        <a:dk2>
          <a:srgbClr val="003300"/>
        </a:dk2>
        <a:lt2>
          <a:srgbClr val="0B8331"/>
        </a:lt2>
        <a:accent1>
          <a:srgbClr val="CC99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5">
        <a:dk1>
          <a:srgbClr val="000000"/>
        </a:dk1>
        <a:lt1>
          <a:srgbClr val="FFFFFF"/>
        </a:lt1>
        <a:dk2>
          <a:srgbClr val="003300"/>
        </a:dk2>
        <a:lt2>
          <a:srgbClr val="0B8331"/>
        </a:lt2>
        <a:accent1>
          <a:srgbClr val="A08523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DC2AC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6">
        <a:dk1>
          <a:srgbClr val="000000"/>
        </a:dk1>
        <a:lt1>
          <a:srgbClr val="FFFFFF"/>
        </a:lt1>
        <a:dk2>
          <a:srgbClr val="695462"/>
        </a:dk2>
        <a:lt2>
          <a:srgbClr val="0B8331"/>
        </a:lt2>
        <a:accent1>
          <a:srgbClr val="A08523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DC2AC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135</TotalTime>
  <Words>152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Verdana</vt:lpstr>
      <vt:lpstr>Arial</vt:lpstr>
      <vt:lpstr>Garamond</vt:lpstr>
      <vt:lpstr>Wingdings</vt:lpstr>
      <vt:lpstr>Calibri</vt:lpstr>
      <vt:lpstr>Times New Roman</vt:lpstr>
      <vt:lpstr>Tahoma</vt:lpstr>
      <vt:lpstr>Level</vt:lpstr>
      <vt:lpstr>Level</vt:lpstr>
      <vt:lpstr>From the Front Lines</vt:lpstr>
      <vt:lpstr>Presenters</vt:lpstr>
      <vt:lpstr>Robin Haddad</vt:lpstr>
      <vt:lpstr>Lois Johnson</vt:lpstr>
      <vt:lpstr>Mark Vento </vt:lpstr>
      <vt:lpstr>Conclusion</vt:lpstr>
    </vt:vector>
  </TitlesOfParts>
  <Company>Budd Van Lines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aechavaria</dc:creator>
  <cp:lastModifiedBy>Kim Rudolph</cp:lastModifiedBy>
  <cp:revision>25</cp:revision>
  <dcterms:created xsi:type="dcterms:W3CDTF">2010-09-01T20:09:39Z</dcterms:created>
  <dcterms:modified xsi:type="dcterms:W3CDTF">2010-11-18T18:00:31Z</dcterms:modified>
</cp:coreProperties>
</file>